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Average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6B12D8F-AB88-435C-AAA7-0FC7D65FDF03}">
  <a:tblStyle styleId="{26B12D8F-AB88-435C-AAA7-0FC7D65FDF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verage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swald-bold.fntdata"/><Relationship Id="rId10" Type="http://schemas.openxmlformats.org/officeDocument/2006/relationships/slide" Target="slides/slide4.xml"/><Relationship Id="rId32" Type="http://schemas.openxmlformats.org/officeDocument/2006/relationships/font" Target="fonts/Oswal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33cae85f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33cae85f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33cae85f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33cae85f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33cae85f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33cae85f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33cae85f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33cae85f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33cae85f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33cae85f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33cae85f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33cae85f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33cae85f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33cae85f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33cae85f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33cae85f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33cae85f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33cae85f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33cae85f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33cae85f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33cae85f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33cae85f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349885f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349885f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349885f5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349885f5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349885f5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349885f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33cae85f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33cae85f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33cae85f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33cae85f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349885f5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349885f5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33cae85f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33cae85f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33cae85f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33cae85f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33cae85f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33cae85f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33cae85f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33cae85f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33cae85f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33cae85f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33cae85f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33cae85f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Soutenance Projet 4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Pierre SCHIFFLERS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des Données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4371900" cy="17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Corrélation</a:t>
            </a:r>
            <a:r>
              <a:rPr lang="en" sz="1600"/>
              <a:t> entre les variables de surface et entre la surface totale et les targets.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Corrélation forte entre les deux target avec un coefficient Pearson de 0.87</a:t>
            </a:r>
            <a:endParaRPr sz="16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332" y="1152475"/>
            <a:ext cx="3877966" cy="38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" y="2986654"/>
            <a:ext cx="4371975" cy="20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181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 Engineering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Suppression de toutes informations liées aux émissions et à l’utilisation d’énergie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Suppression de colonnes à valeurs uniques (Etat, ville)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Suppression de colonnes à valeurs spécifique à un bâtiment </a:t>
            </a:r>
            <a:r>
              <a:rPr lang="en"/>
              <a:t>(Numéro, nom)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One-Hot Encoding → Données catégoriques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Scaling → Données Numériques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81700"/>
            <a:ext cx="85206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des variables cibles avec le log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0499"/>
            <a:ext cx="3604377" cy="16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875" y="1640500"/>
            <a:ext cx="3604377" cy="16280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4"/>
          <p:cNvCxnSpPr>
            <a:stCxn id="151" idx="3"/>
            <a:endCxn id="152" idx="1"/>
          </p:cNvCxnSpPr>
          <p:nvPr/>
        </p:nvCxnSpPr>
        <p:spPr>
          <a:xfrm>
            <a:off x="3916077" y="2454512"/>
            <a:ext cx="114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20350"/>
            <a:ext cx="3604390" cy="16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5" y="3421547"/>
            <a:ext cx="3604376" cy="1625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4"/>
          <p:cNvCxnSpPr>
            <a:stCxn id="154" idx="3"/>
            <a:endCxn id="155" idx="1"/>
          </p:cNvCxnSpPr>
          <p:nvPr/>
        </p:nvCxnSpPr>
        <p:spPr>
          <a:xfrm>
            <a:off x="3916090" y="4234375"/>
            <a:ext cx="114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7" name="Google Shape;15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Modèles: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Méthode Naive (moyenne globale)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Gradient Boost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K-Nearest Neighbours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Vector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Elastic Net Regression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Hyperparamètres par défaut comme Baseline et améliorations via Grid Search.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Métriques utilisées: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Absolute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Root Mean Square Error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152475"/>
            <a:ext cx="8520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Hyper-paramètres</a:t>
            </a:r>
            <a:endParaRPr b="1"/>
          </a:p>
        </p:txBody>
      </p:sp>
      <p:graphicFrame>
        <p:nvGraphicFramePr>
          <p:cNvPr id="178" name="Google Shape;178;p27"/>
          <p:cNvGraphicFramePr/>
          <p:nvPr/>
        </p:nvGraphicFramePr>
        <p:xfrm>
          <a:off x="3117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{26B12D8F-AB88-435C-AAA7-0FC7D65FDF03}</a:tableStyleId>
              </a:tblPr>
              <a:tblGrid>
                <a:gridCol w="1420100"/>
                <a:gridCol w="1420100"/>
                <a:gridCol w="1420100"/>
                <a:gridCol w="1420100"/>
                <a:gridCol w="1420100"/>
                <a:gridCol w="1420100"/>
              </a:tblGrid>
              <a:tr h="7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Paramètres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Random Forest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Gradient Boost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Support Vector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KNN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Elastic Net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77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N_Estimators: [100, 300, 500]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N_Estimators: [500, 1000]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Kernel: ‘RBF’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N_Neighbors: [3-13]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L1 Ratio: [0-1]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7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Min_samples_leaf: [1, 3, 5]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Learning Rate: [0.1, 0.2, 0.3]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C: [1, 10, 100, 1000]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Weights: [Uniform, Distance]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Alpha: [0.0001 - 1000]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7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Max_Features: [Auto, Sqrt]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Min_samples_leaf: [1, 3, 5]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Gamma: [0.001, 0.01, 0.1]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P: [1, 2]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3808800" cy="22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les 2 variables, le modèle </a:t>
            </a:r>
            <a:r>
              <a:rPr b="1" lang="en"/>
              <a:t>Random Forest</a:t>
            </a:r>
            <a:r>
              <a:rPr lang="en"/>
              <a:t> donne les meilleures performances: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 maximum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MAE minimum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RMSE minimum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800" y="951050"/>
            <a:ext cx="4718701" cy="19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/>
          <p:nvPr/>
        </p:nvSpPr>
        <p:spPr>
          <a:xfrm>
            <a:off x="4412600" y="1057275"/>
            <a:ext cx="4493100" cy="33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800" y="3087475"/>
            <a:ext cx="4718701" cy="194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4412600" y="3192725"/>
            <a:ext cx="4419600" cy="33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0" name="Google Shape;190;p28"/>
          <p:cNvGraphicFramePr/>
          <p:nvPr/>
        </p:nvGraphicFramePr>
        <p:xfrm>
          <a:off x="311700" y="336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{26B12D8F-AB88-435C-AAA7-0FC7D65FDF03}</a:tableStyleId>
              </a:tblPr>
              <a:tblGrid>
                <a:gridCol w="1269600"/>
                <a:gridCol w="1269600"/>
                <a:gridCol w="1269600"/>
              </a:tblGrid>
              <a:tr h="48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Paramètres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Consommation d’énergie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Emissions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N_Estimators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500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500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3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Min samples leaf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3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Max_Features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Sqrt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Auto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91" name="Google Shape;1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1017725"/>
            <a:ext cx="4062900" cy="3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le modèle Random Forest, les features les plus importantes pour la prédiction sont </a:t>
            </a:r>
            <a:r>
              <a:rPr lang="en"/>
              <a:t>liées</a:t>
            </a:r>
            <a:r>
              <a:rPr lang="en"/>
              <a:t> à: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taille du bâtiment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L’année de construction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L’emplacement géographique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525" y="1017725"/>
            <a:ext cx="4062775" cy="389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017725"/>
            <a:ext cx="39915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</a:t>
            </a:r>
            <a:r>
              <a:rPr b="1" lang="en"/>
              <a:t>au log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R-Squared: 0.87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MAE: 0.27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RMSE: 0.41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125" y="3092175"/>
            <a:ext cx="4244073" cy="195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11700" y="3510320"/>
            <a:ext cx="3991500" cy="1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R-Squared: 0.80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MAE: 0.47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RMSE: 0.69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126" y="1011106"/>
            <a:ext cx="4244074" cy="192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017725"/>
            <a:ext cx="39915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</a:t>
            </a:r>
            <a:r>
              <a:rPr b="1" lang="en"/>
              <a:t>à l’échelle d’origine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R-Squared: 0.79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MAE: 1,438,037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RMSE: 6,430,881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11700" y="3510320"/>
            <a:ext cx="3991500" cy="1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R-Squared: 0.87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MAE: 43.4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RMSE: 166.8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125" y="3082774"/>
            <a:ext cx="4244073" cy="195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124" y="1001698"/>
            <a:ext cx="4244074" cy="19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Rappel problématique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Nettoyage des données et analyse exploratoire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Modélisation et résultats du modèle choisi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Q&amp;A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- Energy Score</a:t>
            </a:r>
            <a:endParaRPr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311700" y="1017725"/>
            <a:ext cx="39915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</a:t>
            </a:r>
            <a:r>
              <a:rPr b="1" lang="en"/>
              <a:t>au log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R-Squared: 0.92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MAE: 0.20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RMSE: 0.32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11700" y="3508645"/>
            <a:ext cx="3991500" cy="1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R-Squared: 0.81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MAE: 0.45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RMSE: 0.64</a:t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124" y="961902"/>
            <a:ext cx="4244073" cy="19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125" y="3084875"/>
            <a:ext cx="4244073" cy="196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20950" cy="5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- Energy Score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311700" y="1017725"/>
            <a:ext cx="4260300" cy="3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score Energy Star rentre dans le top 5 des features les plus importantes une fois que l’on l’inclut.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Il y a donc un </a:t>
            </a:r>
            <a:r>
              <a:rPr lang="en"/>
              <a:t>intérêt</a:t>
            </a:r>
            <a:r>
              <a:rPr lang="en"/>
              <a:t> potentiel à l’utiliser pour améliorer nos prédictions.</a:t>
            </a: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800" y="1017725"/>
            <a:ext cx="3991501" cy="3925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/>
          <p:nvPr/>
        </p:nvSpPr>
        <p:spPr>
          <a:xfrm>
            <a:off x="4975450" y="2549825"/>
            <a:ext cx="1724100" cy="38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20950" cy="5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- Energy Score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11700" y="1017725"/>
            <a:ext cx="3991500" cy="16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</a:t>
            </a:r>
            <a:r>
              <a:rPr b="1" lang="en"/>
              <a:t>à l’échelle d’origine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R-Squared: 0.57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MAE: 1,425,022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RMSE: 12,626,120</a:t>
            </a:r>
            <a:endParaRPr sz="1600"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11700" y="3095900"/>
            <a:ext cx="38892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R-Squared: 0.46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MAE: 54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RMSE: 485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La performance du modèle souffre fort de la présence de bâtiments exceptionnels.</a:t>
            </a:r>
            <a:endParaRPr sz="1600"/>
          </a:p>
        </p:txBody>
      </p:sp>
      <p:grpSp>
        <p:nvGrpSpPr>
          <p:cNvPr id="248" name="Google Shape;248;p34"/>
          <p:cNvGrpSpPr/>
          <p:nvPr/>
        </p:nvGrpSpPr>
        <p:grpSpPr>
          <a:xfrm>
            <a:off x="4332524" y="940694"/>
            <a:ext cx="4244073" cy="1967755"/>
            <a:chOff x="4084124" y="962619"/>
            <a:chExt cx="4244073" cy="1967755"/>
          </a:xfrm>
        </p:grpSpPr>
        <p:pic>
          <p:nvPicPr>
            <p:cNvPr id="249" name="Google Shape;2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4124" y="962619"/>
              <a:ext cx="4244073" cy="1967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34"/>
            <p:cNvSpPr/>
            <p:nvPr/>
          </p:nvSpPr>
          <p:spPr>
            <a:xfrm>
              <a:off x="4405575" y="1095925"/>
              <a:ext cx="1680300" cy="6795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34"/>
          <p:cNvGrpSpPr/>
          <p:nvPr/>
        </p:nvGrpSpPr>
        <p:grpSpPr>
          <a:xfrm>
            <a:off x="4332525" y="3095902"/>
            <a:ext cx="4244074" cy="1928697"/>
            <a:chOff x="4084125" y="3095902"/>
            <a:chExt cx="4244074" cy="1928697"/>
          </a:xfrm>
        </p:grpSpPr>
        <p:pic>
          <p:nvPicPr>
            <p:cNvPr id="252" name="Google Shape;25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84125" y="3095902"/>
              <a:ext cx="4244074" cy="1928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4"/>
            <p:cNvSpPr/>
            <p:nvPr/>
          </p:nvSpPr>
          <p:spPr>
            <a:xfrm>
              <a:off x="4463000" y="3220975"/>
              <a:ext cx="1680300" cy="1031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520950" cy="5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311700" y="1152475"/>
            <a:ext cx="8520600" cy="3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Objectifs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Prédiction de </a:t>
            </a:r>
            <a:r>
              <a:rPr b="1" i="1" lang="en" sz="1600"/>
              <a:t>consommation totale d’énergie</a:t>
            </a:r>
            <a:r>
              <a:rPr lang="en" sz="1600"/>
              <a:t> et </a:t>
            </a:r>
            <a:r>
              <a:rPr b="1" i="1" lang="en" sz="1600"/>
              <a:t>émissions de CO2</a:t>
            </a:r>
            <a:r>
              <a:rPr lang="en" sz="1600"/>
              <a:t> pour les bâtiments non mesurés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→ </a:t>
            </a:r>
            <a:r>
              <a:rPr i="1" lang="en" sz="1600"/>
              <a:t>Modèle avec une bonne performance pour les bâtiments rencontrés fréquemment, une moins bonne performance pour les bâtiments exceptionnels à haute consommation d’énergie (hôpitaux)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Evaluation de l’importance du Energy Star Score pour les prédictions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→ </a:t>
            </a:r>
            <a:r>
              <a:rPr i="1" lang="en" sz="1600"/>
              <a:t>Petite amélioration de la performance du modèle au Log mais plus grosse sensibilité aux bâtiments exceptionnels à haute consommation d’énergie à l’échelle d’origine</a:t>
            </a:r>
            <a:endParaRPr i="1" sz="1600"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Pistes d’amélioration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Séparer catégories “Health” et “Hospitals”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Modèles séparés pour différentes catégories de bâtiments → évaluer impact sur performance du modèle Energy Star Score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Fitting des modèles en ne gardant que les meilleures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Modèle composite qui utilise une combinaison de tous les modèles</a:t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Environnement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3.7.6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JupyterLab 1.2.6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Scikit Learn 0.22.1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Numpy 1.18.1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Seaborn 0.10.0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Matplotlib 3.1.3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Scipy 1.4.1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Fuzzy Wuzzy 0.17.0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Tableau 2020.1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7286700" cy="3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Problématique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La ville de Seattle veut devenir neutre en émissions pour 2050.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Données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</a:t>
            </a:r>
            <a:r>
              <a:rPr lang="en" sz="1600"/>
              <a:t>elevés de consommation de </a:t>
            </a:r>
            <a:r>
              <a:rPr lang="en" sz="1600"/>
              <a:t>bâtiments</a:t>
            </a:r>
            <a:r>
              <a:rPr lang="en" sz="1600"/>
              <a:t> résidentiels et multi-famille effectués en 2015 et 2016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Objectif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Prédiction de </a:t>
            </a:r>
            <a:r>
              <a:rPr b="1" i="1" lang="en" sz="1600"/>
              <a:t>c</a:t>
            </a:r>
            <a:r>
              <a:rPr b="1" i="1" lang="en" sz="1600"/>
              <a:t>onsommation totale d’énergie</a:t>
            </a:r>
            <a:r>
              <a:rPr lang="en" sz="1600"/>
              <a:t> et </a:t>
            </a:r>
            <a:r>
              <a:rPr b="1" i="1" lang="en" sz="1600"/>
              <a:t>émissions de CO2</a:t>
            </a:r>
            <a:r>
              <a:rPr lang="en" sz="1600"/>
              <a:t> pour les bâtiments non mesurés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Evaluation de l’importance du Energy Star Score pour les prédictions</a:t>
            </a:r>
            <a:endParaRPr sz="16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875" y="1152475"/>
            <a:ext cx="2184425" cy="7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datasets (2015 et 2016) où 1 ligne = 1 bâtiment sur une année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2015: 3341 observations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2016: 3377 observations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cibles: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 GHG Emissions → Emissions totales de Gaz à Effet de Serre sur un an, mesuré en équivalent de tonnes d’émissions de CO2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 Site Energy Use → La consommation annuelle totale d’énergie du bâtiment venant de toutes sources confondues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Nettoyage des Données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524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Formatage</a:t>
            </a:r>
            <a:r>
              <a:rPr lang="en"/>
              <a:t> des 2 fichiers pour les regrouper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Correction des </a:t>
            </a:r>
            <a:r>
              <a:rPr b="1" lang="en"/>
              <a:t>valeurs </a:t>
            </a:r>
            <a:r>
              <a:rPr b="1" lang="en"/>
              <a:t>aberrantes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Correction des </a:t>
            </a:r>
            <a:r>
              <a:rPr b="1" lang="en"/>
              <a:t>erreurs lexicales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Regroupement</a:t>
            </a:r>
            <a:r>
              <a:rPr lang="en"/>
              <a:t> des features à nombreuses valeurs en de large catégories (utilisation du bâtiment)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Correction des voisinages</a:t>
            </a:r>
            <a:r>
              <a:rPr lang="en"/>
              <a:t> selon leur emplacement géographique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Imputation / Suppression des </a:t>
            </a:r>
            <a:r>
              <a:rPr b="1" lang="en"/>
              <a:t>valeurs nulles</a:t>
            </a:r>
            <a:endParaRPr b="1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350" y="445025"/>
            <a:ext cx="2826701" cy="45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des Données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5584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Concentration des émissions autour du quartier Downtown.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000" y="445025"/>
            <a:ext cx="3002824" cy="450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des Données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4057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 quartier Downtown compte le plus de bâtiments et les bâtiments ont une plus grande surface (grattes-ciel)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451" y="1017725"/>
            <a:ext cx="4117849" cy="18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450" y="3064001"/>
            <a:ext cx="4117849" cy="18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des Données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3812700" cy="3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type de bâtiment a un grand impact sur l’utilisation d’énergie.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 secteur de la santé est beaucoup plus énergivore que le reste.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81" y="1152475"/>
            <a:ext cx="4714896" cy="34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400" y="0"/>
            <a:ext cx="792600" cy="79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21"/>
          <p:cNvGrpSpPr/>
          <p:nvPr/>
        </p:nvGrpSpPr>
        <p:grpSpPr>
          <a:xfrm>
            <a:off x="311700" y="2884600"/>
            <a:ext cx="3812700" cy="1765585"/>
            <a:chOff x="311700" y="2776325"/>
            <a:chExt cx="3812700" cy="1765585"/>
          </a:xfrm>
        </p:grpSpPr>
        <p:pic>
          <p:nvPicPr>
            <p:cNvPr id="125" name="Google Shape;12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700" y="2776325"/>
              <a:ext cx="3812700" cy="1765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1"/>
            <p:cNvSpPr/>
            <p:nvPr/>
          </p:nvSpPr>
          <p:spPr>
            <a:xfrm>
              <a:off x="1337025" y="3448475"/>
              <a:ext cx="453000" cy="321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7" name="Google Shape;127;p21"/>
          <p:cNvCxnSpPr/>
          <p:nvPr/>
        </p:nvCxnSpPr>
        <p:spPr>
          <a:xfrm>
            <a:off x="1797300" y="3886850"/>
            <a:ext cx="474900" cy="2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1"/>
          <p:cNvSpPr txBox="1"/>
          <p:nvPr/>
        </p:nvSpPr>
        <p:spPr>
          <a:xfrm>
            <a:off x="2210425" y="3952625"/>
            <a:ext cx="792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Hôpitaux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